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25"/>
  </p:notesMasterIdLst>
  <p:sldIdLst>
    <p:sldId id="382" r:id="rId4"/>
    <p:sldId id="377" r:id="rId5"/>
    <p:sldId id="316" r:id="rId6"/>
    <p:sldId id="317" r:id="rId7"/>
    <p:sldId id="335" r:id="rId8"/>
    <p:sldId id="336" r:id="rId9"/>
    <p:sldId id="337" r:id="rId10"/>
    <p:sldId id="339" r:id="rId11"/>
    <p:sldId id="408" r:id="rId12"/>
    <p:sldId id="305" r:id="rId13"/>
    <p:sldId id="314" r:id="rId14"/>
    <p:sldId id="315" r:id="rId15"/>
    <p:sldId id="343" r:id="rId16"/>
    <p:sldId id="345" r:id="rId17"/>
    <p:sldId id="409" r:id="rId18"/>
    <p:sldId id="405" r:id="rId19"/>
    <p:sldId id="346" r:id="rId20"/>
    <p:sldId id="407" r:id="rId21"/>
    <p:sldId id="406" r:id="rId22"/>
    <p:sldId id="312" r:id="rId23"/>
    <p:sldId id="34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80"/>
    <p:restoredTop sz="78157"/>
  </p:normalViewPr>
  <p:slideViewPr>
    <p:cSldViewPr snapToGrid="0" snapToObjects="1">
      <p:cViewPr varScale="1">
        <p:scale>
          <a:sx n="159" d="100"/>
          <a:sy n="159" d="100"/>
        </p:scale>
        <p:origin x="30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10/29/22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86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4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44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94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116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742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10/29/22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10/29/22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hyperlink" Target="https://youtu.be/-KSryJXDpZo" TargetMode="External"/><Relationship Id="rId4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24849014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lgorithmicbiasinpractice.wordpress.com/" TargetMode="External"/><Relationship Id="rId4" Type="http://schemas.openxmlformats.org/officeDocument/2006/relationships/hyperlink" Target="https://www.youtube.com/watch?v=jIXIuYdnyyk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8684"/>
          </a:xfrm>
        </p:spPr>
        <p:txBody>
          <a:bodyPr>
            <a:normAutofit/>
          </a:bodyPr>
          <a:lstStyle/>
          <a:p>
            <a:r>
              <a:rPr lang="en-US" dirty="0"/>
              <a:t>Submit peer reviews </a:t>
            </a:r>
            <a:r>
              <a:rPr lang="en-US" dirty="0">
                <a:solidFill>
                  <a:schemeClr val="accent1"/>
                </a:solidFill>
              </a:rPr>
              <a:t>by 6pm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Milestone 2: Due Nov 5 (tomorrow)</a:t>
            </a:r>
          </a:p>
          <a:p>
            <a:pPr lvl="1"/>
            <a:r>
              <a:rPr lang="en-US" dirty="0"/>
              <a:t>Describe your progress in no more than 2 pages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662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AE9FB-DECF-F147-8F62-5A070EA0B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Probation </a:t>
            </a:r>
            <a:r>
              <a:rPr lang="en-US" dirty="0"/>
              <a:t>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26695-5B2F-D448-BB57-AFD4F2A29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565" y="1586754"/>
            <a:ext cx="11368026" cy="4590210"/>
          </a:xfrm>
        </p:spPr>
        <p:txBody>
          <a:bodyPr/>
          <a:lstStyle/>
          <a:p>
            <a:r>
              <a:rPr lang="en-US" dirty="0"/>
              <a:t>COMPAS</a:t>
            </a:r>
          </a:p>
          <a:p>
            <a:pPr lvl="1"/>
            <a:r>
              <a:rPr lang="en-US" dirty="0"/>
              <a:t>A ML classifier to predict whether the prisoner will commit a crime after probation. 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94E4B-309A-C74E-9434-C8FD41073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834" y="3147390"/>
            <a:ext cx="3195983" cy="2414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0CCCD0-3CF8-C644-8C83-ACF43C804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619" y="3147389"/>
            <a:ext cx="3213353" cy="241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63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Controversy and Debates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ProPublica</a:t>
            </a:r>
            <a:r>
              <a:rPr lang="en-US" dirty="0"/>
              <a:t> (a non-profit institution)</a:t>
            </a:r>
          </a:p>
          <a:p>
            <a:pPr lvl="1"/>
            <a:r>
              <a:rPr lang="en-US" dirty="0"/>
              <a:t>COMPAS is not fair!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5724" y="3018876"/>
            <a:ext cx="10468131" cy="178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7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Controversy and Debates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Northpointe (company that develops COMPAS)</a:t>
            </a:r>
          </a:p>
          <a:p>
            <a:pPr lvl="1"/>
            <a:r>
              <a:rPr lang="en-US" dirty="0"/>
              <a:t>COMPAS is fair!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3991" y="2704302"/>
            <a:ext cx="6580875" cy="378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85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23A4F55-EBBC-FA4F-97EC-BDA6B40C8FD1}"/>
              </a:ext>
            </a:extLst>
          </p:cNvPr>
          <p:cNvGraphicFramePr>
            <a:graphicFrameLocks noGrp="1"/>
          </p:cNvGraphicFramePr>
          <p:nvPr/>
        </p:nvGraphicFramePr>
        <p:xfrm>
          <a:off x="1281658" y="157793"/>
          <a:ext cx="2900378" cy="1259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189">
                  <a:extLst>
                    <a:ext uri="{9D8B030D-6E8A-4147-A177-3AD203B41FA5}">
                      <a16:colId xmlns:a16="http://schemas.microsoft.com/office/drawing/2014/main" val="4094142805"/>
                    </a:ext>
                  </a:extLst>
                </a:gridCol>
                <a:gridCol w="1450189">
                  <a:extLst>
                    <a:ext uri="{9D8B030D-6E8A-4147-A177-3AD203B41FA5}">
                      <a16:colId xmlns:a16="http://schemas.microsoft.com/office/drawing/2014/main" val="2574566405"/>
                    </a:ext>
                  </a:extLst>
                </a:gridCol>
              </a:tblGrid>
              <a:tr h="60870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TN1</a:t>
                      </a:r>
                    </a:p>
                  </a:txBody>
                  <a:tcPr marL="81093" marR="81093" marT="40546" marB="405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FP1</a:t>
                      </a:r>
                    </a:p>
                  </a:txBody>
                  <a:tcPr marL="81093" marR="81093" marT="40546" marB="40546" anchor="ctr"/>
                </a:tc>
                <a:extLst>
                  <a:ext uri="{0D108BD9-81ED-4DB2-BD59-A6C34878D82A}">
                    <a16:rowId xmlns:a16="http://schemas.microsoft.com/office/drawing/2014/main" val="1081274242"/>
                  </a:ext>
                </a:extLst>
              </a:tr>
              <a:tr h="60870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FN1</a:t>
                      </a:r>
                    </a:p>
                  </a:txBody>
                  <a:tcPr marL="81093" marR="81093" marT="40546" marB="405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TP1</a:t>
                      </a:r>
                    </a:p>
                  </a:txBody>
                  <a:tcPr marL="81093" marR="81093" marT="40546" marB="40546" anchor="ctr"/>
                </a:tc>
                <a:extLst>
                  <a:ext uri="{0D108BD9-81ED-4DB2-BD59-A6C34878D82A}">
                    <a16:rowId xmlns:a16="http://schemas.microsoft.com/office/drawing/2014/main" val="72267015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61265B8-8C1D-B441-816D-AE70644343F5}"/>
              </a:ext>
            </a:extLst>
          </p:cNvPr>
          <p:cNvSpPr txBox="1"/>
          <p:nvPr/>
        </p:nvSpPr>
        <p:spPr>
          <a:xfrm>
            <a:off x="147918" y="841209"/>
            <a:ext cx="1145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 </a:t>
            </a:r>
          </a:p>
          <a:p>
            <a:r>
              <a:rPr lang="en-US" dirty="0"/>
              <a:t>Recidivate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EB9179-DF1B-724B-9514-D398B0C150CE}"/>
              </a:ext>
            </a:extLst>
          </p:cNvPr>
          <p:cNvSpPr txBox="1"/>
          <p:nvPr/>
        </p:nvSpPr>
        <p:spPr>
          <a:xfrm>
            <a:off x="147918" y="173436"/>
            <a:ext cx="1145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Won’t </a:t>
            </a:r>
          </a:p>
          <a:p>
            <a:r>
              <a:rPr lang="en-US" dirty="0"/>
              <a:t>Recidivate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2C880-1942-7046-972F-D31E97BC97D9}"/>
              </a:ext>
            </a:extLst>
          </p:cNvPr>
          <p:cNvSpPr txBox="1"/>
          <p:nvPr/>
        </p:nvSpPr>
        <p:spPr>
          <a:xfrm>
            <a:off x="1044091" y="1483845"/>
            <a:ext cx="1794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Low-Risk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6EBB3-438E-164C-AF0E-1D141237902D}"/>
              </a:ext>
            </a:extLst>
          </p:cNvPr>
          <p:cNvSpPr txBox="1"/>
          <p:nvPr/>
        </p:nvSpPr>
        <p:spPr>
          <a:xfrm>
            <a:off x="2813099" y="1506920"/>
            <a:ext cx="1843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High-Risk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BCAEA6B-FEA0-A94E-98C9-645AC00875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9566" y="157793"/>
                <a:ext cx="7023846" cy="48730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Defendant: the probability that I’m incorrectly classified high-risk is independent of my race.</a:t>
                </a:r>
              </a:p>
              <a:p>
                <a:pPr lvl="1"/>
                <a:r>
                  <a:rPr lang="en-US" sz="2000" dirty="0"/>
                  <a:t>Equal False Positive Rate: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1+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2+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  <a:p>
                <a:r>
                  <a:rPr lang="en-US" sz="2400" dirty="0"/>
                  <a:t>Defendant: the probability that I’m incorrectly classified as low-risk is independent of my race.</a:t>
                </a:r>
              </a:p>
              <a:p>
                <a:pPr lvl="1"/>
                <a:r>
                  <a:rPr lang="en-US" sz="2000" dirty="0"/>
                  <a:t>Equal False Negative Rate: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1+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FN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2+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Decision-maker: the ratio of people who recidivated among the ones labeled high-risk is independent of race.</a:t>
                </a:r>
              </a:p>
              <a:p>
                <a:pPr lvl="1"/>
                <a:r>
                  <a:rPr lang="en-US" sz="2000" dirty="0"/>
                  <a:t>Equal predictive value: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1+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m:rPr>
                            <m:nor/>
                          </m:rPr>
                          <a:rPr lang="en-US" sz="200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BCAEA6B-FEA0-A94E-98C9-645AC0087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566" y="157793"/>
                <a:ext cx="7023846" cy="4873044"/>
              </a:xfrm>
              <a:prstGeom prst="rect">
                <a:avLst/>
              </a:prstGeom>
              <a:blipFill>
                <a:blip r:embed="rId3"/>
                <a:stretch>
                  <a:fillRect l="-1083" t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4981BCE-8097-FA46-91F1-86AC299AE4EF}"/>
              </a:ext>
            </a:extLst>
          </p:cNvPr>
          <p:cNvGraphicFramePr>
            <a:graphicFrameLocks noGrp="1"/>
          </p:cNvGraphicFramePr>
          <p:nvPr/>
        </p:nvGraphicFramePr>
        <p:xfrm>
          <a:off x="1281658" y="2825110"/>
          <a:ext cx="2900378" cy="125946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50189">
                  <a:extLst>
                    <a:ext uri="{9D8B030D-6E8A-4147-A177-3AD203B41FA5}">
                      <a16:colId xmlns:a16="http://schemas.microsoft.com/office/drawing/2014/main" val="4094142805"/>
                    </a:ext>
                  </a:extLst>
                </a:gridCol>
                <a:gridCol w="1450189">
                  <a:extLst>
                    <a:ext uri="{9D8B030D-6E8A-4147-A177-3AD203B41FA5}">
                      <a16:colId xmlns:a16="http://schemas.microsoft.com/office/drawing/2014/main" val="2574566405"/>
                    </a:ext>
                  </a:extLst>
                </a:gridCol>
              </a:tblGrid>
              <a:tr h="60870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TN2</a:t>
                      </a:r>
                    </a:p>
                  </a:txBody>
                  <a:tcPr marL="81093" marR="81093" marT="40546" marB="405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FP2</a:t>
                      </a:r>
                    </a:p>
                  </a:txBody>
                  <a:tcPr marL="81093" marR="81093" marT="40546" marB="40546" anchor="ctr"/>
                </a:tc>
                <a:extLst>
                  <a:ext uri="{0D108BD9-81ED-4DB2-BD59-A6C34878D82A}">
                    <a16:rowId xmlns:a16="http://schemas.microsoft.com/office/drawing/2014/main" val="1081274242"/>
                  </a:ext>
                </a:extLst>
              </a:tr>
              <a:tr h="60870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FN2</a:t>
                      </a:r>
                    </a:p>
                  </a:txBody>
                  <a:tcPr marL="81093" marR="81093" marT="40546" marB="405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TP2</a:t>
                      </a:r>
                    </a:p>
                  </a:txBody>
                  <a:tcPr marL="81093" marR="81093" marT="40546" marB="40546" anchor="ctr"/>
                </a:tc>
                <a:extLst>
                  <a:ext uri="{0D108BD9-81ED-4DB2-BD59-A6C34878D82A}">
                    <a16:rowId xmlns:a16="http://schemas.microsoft.com/office/drawing/2014/main" val="72267015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E88E170-2628-B34A-978D-C6C60EBBD162}"/>
              </a:ext>
            </a:extLst>
          </p:cNvPr>
          <p:cNvSpPr txBox="1"/>
          <p:nvPr/>
        </p:nvSpPr>
        <p:spPr>
          <a:xfrm>
            <a:off x="136022" y="3451846"/>
            <a:ext cx="1145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 </a:t>
            </a:r>
          </a:p>
          <a:p>
            <a:r>
              <a:rPr lang="en-US" dirty="0"/>
              <a:t>Recidivate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9DE169-CF02-A743-9C6D-C839B91D6880}"/>
              </a:ext>
            </a:extLst>
          </p:cNvPr>
          <p:cNvSpPr txBox="1"/>
          <p:nvPr/>
        </p:nvSpPr>
        <p:spPr>
          <a:xfrm>
            <a:off x="136023" y="2779987"/>
            <a:ext cx="1145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Won’t </a:t>
            </a:r>
          </a:p>
          <a:p>
            <a:r>
              <a:rPr lang="en-US" dirty="0"/>
              <a:t>Recidivate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F0807F-21D7-184E-96C6-908873E40553}"/>
              </a:ext>
            </a:extLst>
          </p:cNvPr>
          <p:cNvSpPr txBox="1"/>
          <p:nvPr/>
        </p:nvSpPr>
        <p:spPr>
          <a:xfrm>
            <a:off x="1044994" y="4125642"/>
            <a:ext cx="1794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Low-Risk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9E1D6B-F4B8-B546-9769-A8D653003832}"/>
              </a:ext>
            </a:extLst>
          </p:cNvPr>
          <p:cNvSpPr txBox="1"/>
          <p:nvPr/>
        </p:nvSpPr>
        <p:spPr>
          <a:xfrm>
            <a:off x="2791613" y="4125643"/>
            <a:ext cx="1843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High-Risk</a:t>
            </a:r>
          </a:p>
          <a:p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E096C5D-92A4-BE4C-9197-60FCE9573E9B}"/>
              </a:ext>
            </a:extLst>
          </p:cNvPr>
          <p:cNvSpPr txBox="1">
            <a:spLocks/>
          </p:cNvSpPr>
          <p:nvPr/>
        </p:nvSpPr>
        <p:spPr>
          <a:xfrm>
            <a:off x="1400431" y="5233016"/>
            <a:ext cx="9821443" cy="1379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71D9713-CBCA-CA49-B08D-A09A9C412D1F}"/>
              </a:ext>
            </a:extLst>
          </p:cNvPr>
          <p:cNvSpPr txBox="1">
            <a:spLocks/>
          </p:cNvSpPr>
          <p:nvPr/>
        </p:nvSpPr>
        <p:spPr>
          <a:xfrm>
            <a:off x="1293553" y="5320563"/>
            <a:ext cx="9821443" cy="1379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Impossibility Result [</a:t>
            </a:r>
            <a:r>
              <a:rPr lang="en-US" b="1" dirty="0" err="1"/>
              <a:t>Kleignberg</a:t>
            </a:r>
            <a:r>
              <a:rPr lang="en-US" b="1" dirty="0"/>
              <a:t> et al. 2016]</a:t>
            </a:r>
          </a:p>
          <a:p>
            <a:pPr marL="0" indent="0">
              <a:buNone/>
            </a:pPr>
            <a:r>
              <a:rPr lang="en-US" dirty="0"/>
              <a:t>The above three conditions cannot be satisfied simultaneously, unless the predictor is perfect or the two groups are the same.</a:t>
            </a:r>
          </a:p>
        </p:txBody>
      </p:sp>
    </p:spTree>
    <p:extLst>
      <p:ext uri="{BB962C8B-B14F-4D97-AF65-F5344CB8AC3E}">
        <p14:creationId xmlns:p14="http://schemas.microsoft.com/office/powerpoint/2010/main" val="139039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7AB1C-93C6-E245-A981-AD02A2E7A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47294" cy="1325563"/>
          </a:xfrm>
        </p:spPr>
        <p:txBody>
          <a:bodyPr/>
          <a:lstStyle/>
          <a:p>
            <a:r>
              <a:rPr lang="en-US" dirty="0"/>
              <a:t>There are more definitions of 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9EA7E-965D-C245-BA91-D35A5F2E2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4809"/>
          </a:xfrm>
        </p:spPr>
        <p:txBody>
          <a:bodyPr>
            <a:normAutofit/>
          </a:bodyPr>
          <a:lstStyle/>
          <a:p>
            <a:r>
              <a:rPr lang="en-US" dirty="0"/>
              <a:t>If there are </a:t>
            </a:r>
            <a:r>
              <a:rPr lang="en-US" dirty="0">
                <a:solidFill>
                  <a:srgbClr val="C00000"/>
                </a:solidFill>
              </a:rPr>
              <a:t>intrinsic</a:t>
            </a:r>
            <a:r>
              <a:rPr lang="en-US" dirty="0"/>
              <a:t> differences between the groups, is it fair to ignore them?</a:t>
            </a:r>
          </a:p>
          <a:p>
            <a:endParaRPr lang="en-US" dirty="0"/>
          </a:p>
          <a:p>
            <a:r>
              <a:rPr lang="en-US" dirty="0"/>
              <a:t>Another setup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: Sensitive attributes (e.g., race)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Y</a:t>
            </a:r>
            <a:r>
              <a:rPr lang="en-US" dirty="0"/>
              <a:t>: True labels (e.g., commit a crime in the future)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</a:t>
            </a:r>
            <a:r>
              <a:rPr lang="en-US" dirty="0"/>
              <a:t>: Predictions  (e.g., predictions of recidivism)</a:t>
            </a:r>
          </a:p>
          <a:p>
            <a:r>
              <a:rPr lang="en-US" dirty="0"/>
              <a:t>Criteria: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</a:t>
            </a:r>
            <a:r>
              <a:rPr lang="en-US" dirty="0"/>
              <a:t> independent of </a:t>
            </a:r>
            <a:r>
              <a:rPr lang="en-US" dirty="0">
                <a:solidFill>
                  <a:schemeClr val="accent1"/>
                </a:solidFill>
              </a:rPr>
              <a:t>A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</a:t>
            </a:r>
            <a:r>
              <a:rPr lang="en-US" dirty="0"/>
              <a:t> independent of 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 conditional on </a:t>
            </a:r>
            <a:r>
              <a:rPr lang="en-US" dirty="0">
                <a:solidFill>
                  <a:schemeClr val="accent1"/>
                </a:solidFill>
              </a:rPr>
              <a:t>Y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Y</a:t>
            </a:r>
            <a:r>
              <a:rPr lang="en-US" dirty="0"/>
              <a:t> independent of 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 conditional on </a:t>
            </a:r>
            <a:r>
              <a:rPr lang="en-US" dirty="0">
                <a:solidFill>
                  <a:schemeClr val="accent1"/>
                </a:solidFill>
              </a:rPr>
              <a:t>C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A3DAF2-AFF3-614C-8150-11FF34B15DF7}"/>
              </a:ext>
            </a:extLst>
          </p:cNvPr>
          <p:cNvSpPr/>
          <p:nvPr/>
        </p:nvSpPr>
        <p:spPr>
          <a:xfrm>
            <a:off x="7257185" y="5134337"/>
            <a:ext cx="4096615" cy="14107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The same impossibility results exist!</a:t>
            </a:r>
          </a:p>
        </p:txBody>
      </p:sp>
    </p:spTree>
    <p:extLst>
      <p:ext uri="{BB962C8B-B14F-4D97-AF65-F5344CB8AC3E}">
        <p14:creationId xmlns:p14="http://schemas.microsoft.com/office/powerpoint/2010/main" val="73289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7AB1C-93C6-E245-A981-AD02A2E7A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47294" cy="1325563"/>
          </a:xfrm>
        </p:spPr>
        <p:txBody>
          <a:bodyPr/>
          <a:lstStyle/>
          <a:p>
            <a:r>
              <a:rPr lang="en-US" dirty="0"/>
              <a:t>There are more possible definitions of 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9EA7E-965D-C245-BA91-D35A5F2E2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96749" cy="4351338"/>
          </a:xfrm>
        </p:spPr>
        <p:txBody>
          <a:bodyPr>
            <a:normAutofit/>
          </a:bodyPr>
          <a:lstStyle/>
          <a:p>
            <a:r>
              <a:rPr lang="en-US" sz="2400" dirty="0"/>
              <a:t>FAT*18 Tutorial: 21 Definitions of Fairness and Their Politics. Arvind Narayanan.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59A657-FC45-F94C-BA8F-267F3A4FC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045" y="2454411"/>
            <a:ext cx="8020595" cy="415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73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0403D-B484-AA40-8A71-CDD4CA98B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2773C-995B-284D-84FD-102562C7D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Cucumbers and Grapes: </a:t>
            </a:r>
            <a:r>
              <a:rPr lang="en-US" dirty="0">
                <a:hlinkClick r:id="rId5"/>
              </a:rPr>
              <a:t>https://youtu.be/-KSryJXDpZo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monkey">
            <a:hlinkClick r:id="" action="ppaction://media"/>
            <a:extLst>
              <a:ext uri="{FF2B5EF4-FFF2-40B4-BE49-F238E27FC236}">
                <a16:creationId xmlns:a16="http://schemas.microsoft.com/office/drawing/2014/main" id="{6C71916B-A8BB-0741-A929-32601398F6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5122" y="2414550"/>
            <a:ext cx="7624917" cy="429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0403D-B484-AA40-8A71-CDD4CA98B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2773C-995B-284D-84FD-102562C7D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Similar people should be treated similarly</a:t>
            </a:r>
          </a:p>
          <a:p>
            <a:pPr lvl="1"/>
            <a:endParaRPr lang="en-US" dirty="0"/>
          </a:p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What do we mean by similar people</a:t>
            </a:r>
          </a:p>
          <a:p>
            <a:pPr lvl="2"/>
            <a:r>
              <a:rPr lang="en-US" dirty="0"/>
              <a:t>Need to define some kind of “distance” measure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What do we mean by being treated similarly</a:t>
            </a:r>
          </a:p>
          <a:p>
            <a:pPr lvl="2"/>
            <a:r>
              <a:rPr lang="en-US" dirty="0"/>
              <a:t>Decisions based on </a:t>
            </a:r>
            <a:r>
              <a:rPr lang="en-US" dirty="0">
                <a:solidFill>
                  <a:schemeClr val="accent1"/>
                </a:solidFill>
              </a:rPr>
              <a:t>threshold</a:t>
            </a:r>
            <a:r>
              <a:rPr lang="en-US" dirty="0"/>
              <a:t> won’t work</a:t>
            </a:r>
          </a:p>
          <a:p>
            <a:pPr lvl="2"/>
            <a:r>
              <a:rPr lang="en-US" dirty="0"/>
              <a:t>Need to impose some “smooth” notion</a:t>
            </a:r>
          </a:p>
          <a:p>
            <a:pPr lvl="2"/>
            <a:r>
              <a:rPr lang="en-US" dirty="0"/>
              <a:t>Randomization is often required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BE6460-7175-1F4B-98F4-FC202CB8D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116" y="2941662"/>
            <a:ext cx="3890684" cy="243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5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Counterfactual Fairness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768782" cy="4351338"/>
          </a:xfrm>
        </p:spPr>
        <p:txBody>
          <a:bodyPr/>
          <a:lstStyle/>
          <a:p>
            <a:r>
              <a:rPr lang="en-US" dirty="0"/>
              <a:t>A decision is fair towards an individual if it gives the same predictions in</a:t>
            </a:r>
          </a:p>
          <a:p>
            <a:pPr lvl="1"/>
            <a:r>
              <a:rPr lang="en-US" dirty="0"/>
              <a:t>(a) the observed world and </a:t>
            </a:r>
          </a:p>
          <a:p>
            <a:pPr lvl="1"/>
            <a:r>
              <a:rPr lang="en-US" dirty="0"/>
              <a:t>(b) a world where the individual had always belonged to a different demographic group</a:t>
            </a:r>
          </a:p>
        </p:txBody>
      </p:sp>
    </p:spTree>
    <p:extLst>
      <p:ext uri="{BB962C8B-B14F-4D97-AF65-F5344CB8AC3E}">
        <p14:creationId xmlns:p14="http://schemas.microsoft.com/office/powerpoint/2010/main" val="1294701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 Fairness (Procedural Justice)</a:t>
            </a:r>
          </a:p>
        </p:txBody>
      </p:sp>
      <p:pic>
        <p:nvPicPr>
          <p:cNvPr id="1026" name="Picture 2" descr="aw.yale.edu/sites/default/files/area/center/ju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951" y="1690688"/>
            <a:ext cx="4995940" cy="498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596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44720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Lecture 18</a:t>
            </a:r>
            <a:br>
              <a:rPr lang="en-US" sz="4000" dirty="0"/>
            </a:br>
            <a:r>
              <a:rPr lang="en-US" sz="4000" dirty="0"/>
              <a:t>Fairness in AI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91B066-90C6-2F45-8B0E-748858ECABC4}"/>
              </a:ext>
            </a:extLst>
          </p:cNvPr>
          <p:cNvSpPr txBox="1">
            <a:spLocks/>
          </p:cNvSpPr>
          <p:nvPr/>
        </p:nvSpPr>
        <p:spPr>
          <a:xfrm>
            <a:off x="465678" y="4497753"/>
            <a:ext cx="11409680" cy="6740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1541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EBC776-6EF2-644E-A343-C5B1E39CB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9120" y="2681126"/>
            <a:ext cx="8310743" cy="4176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BE1A76-C783-E443-B99A-B6BA7606C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8DF17-E04B-8348-A2AE-62E4125FC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268" y="1319349"/>
            <a:ext cx="5889256" cy="305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93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8C82-0719-4F42-BDF5-77AEC94CD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0F8D4-099C-F749-9FD6-E33E11059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89341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As AI/ML becomes more ubiquitous in our daily decision making, ethical issues are getting more important as well.</a:t>
            </a:r>
          </a:p>
          <a:p>
            <a:r>
              <a:rPr lang="en-US" b="1" dirty="0">
                <a:solidFill>
                  <a:schemeClr val="accent1"/>
                </a:solidFill>
              </a:rPr>
              <a:t>Being aware</a:t>
            </a:r>
            <a:r>
              <a:rPr lang="en-US" dirty="0"/>
              <a:t> of the issues is the important first step!</a:t>
            </a:r>
          </a:p>
          <a:p>
            <a:r>
              <a:rPr lang="en-US" dirty="0"/>
              <a:t>”Solving” the issues (if at all possible) requires communications among people in different disciplinaries.</a:t>
            </a:r>
          </a:p>
          <a:p>
            <a:endParaRPr lang="en-US" dirty="0"/>
          </a:p>
          <a:p>
            <a:r>
              <a:rPr lang="en-US" dirty="0"/>
              <a:t>More references:</a:t>
            </a:r>
          </a:p>
          <a:p>
            <a:pPr lvl="1"/>
            <a:r>
              <a:rPr lang="en-US" dirty="0"/>
              <a:t>NIPS17 Tutorial:</a:t>
            </a:r>
            <a:r>
              <a:rPr lang="en-US" dirty="0">
                <a:hlinkClick r:id="rId3"/>
              </a:rPr>
              <a:t> https://vimeo.com/248490141</a:t>
            </a:r>
            <a:endParaRPr lang="en-US" dirty="0"/>
          </a:p>
          <a:p>
            <a:pPr lvl="1"/>
            <a:r>
              <a:rPr lang="en-US" dirty="0"/>
              <a:t>FAT*18 Tutorial: </a:t>
            </a:r>
            <a:r>
              <a:rPr lang="en-US" dirty="0">
                <a:hlinkClick r:id="rId4"/>
              </a:rPr>
              <a:t>https://www.youtube.com/watch?v=jIXIuYdnyyk</a:t>
            </a:r>
            <a:endParaRPr lang="en-US" dirty="0"/>
          </a:p>
          <a:p>
            <a:pPr lvl="1"/>
            <a:r>
              <a:rPr lang="en-US" dirty="0"/>
              <a:t>FAT*19 Putting fairness in practice: </a:t>
            </a:r>
            <a:r>
              <a:rPr lang="en-US" dirty="0">
                <a:hlinkClick r:id="rId5"/>
              </a:rPr>
              <a:t>https://algorithmicbiasinpractice.wordpress.com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290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361" y="0"/>
            <a:ext cx="103312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82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56" y="0"/>
            <a:ext cx="10012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23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22DD18-83E3-5445-8026-5D1A4A69B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21" y="228226"/>
            <a:ext cx="10733757" cy="640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51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19BA044-92DC-A94F-98E9-1F76BAE28EA7}"/>
              </a:ext>
            </a:extLst>
          </p:cNvPr>
          <p:cNvSpPr txBox="1">
            <a:spLocks/>
          </p:cNvSpPr>
          <p:nvPr/>
        </p:nvSpPr>
        <p:spPr>
          <a:xfrm>
            <a:off x="107576" y="2186174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Isn’t the point of ML to discriminate?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AAFE65-A09A-B144-8A3D-58675E02AB16}"/>
              </a:ext>
            </a:extLst>
          </p:cNvPr>
          <p:cNvSpPr txBox="1"/>
          <p:nvPr/>
        </p:nvSpPr>
        <p:spPr>
          <a:xfrm>
            <a:off x="6965576" y="4007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63B2C31-C318-3040-8143-DF34E301881C}"/>
              </a:ext>
            </a:extLst>
          </p:cNvPr>
          <p:cNvSpPr txBox="1">
            <a:spLocks/>
          </p:cNvSpPr>
          <p:nvPr/>
        </p:nvSpPr>
        <p:spPr>
          <a:xfrm>
            <a:off x="107576" y="419189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Want to avoid “unjustified” discrimination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75C0DF-17EB-D542-A61F-15DC6C193302}"/>
              </a:ext>
            </a:extLst>
          </p:cNvPr>
          <p:cNvSpPr txBox="1"/>
          <p:nvPr/>
        </p:nvSpPr>
        <p:spPr>
          <a:xfrm>
            <a:off x="6790765" y="6172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59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C288-3988-5A4A-B7DE-5633A42FD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Loan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80939-0D76-274B-BCB7-14FED9755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law, the banks can’t discriminate people according to their race.</a:t>
            </a:r>
          </a:p>
          <a:p>
            <a:r>
              <a:rPr lang="en-US" dirty="0"/>
              <a:t>First natural approach (fairness through blindness)</a:t>
            </a:r>
          </a:p>
          <a:p>
            <a:pPr lvl="1"/>
            <a:r>
              <a:rPr lang="en-US" dirty="0"/>
              <a:t>remove the race attribute from the data</a:t>
            </a:r>
          </a:p>
          <a:p>
            <a:r>
              <a:rPr lang="en-US" dirty="0"/>
              <a:t>Guess what happened?</a:t>
            </a:r>
          </a:p>
          <a:p>
            <a:pPr lvl="1"/>
            <a:r>
              <a:rPr lang="en-US" dirty="0"/>
              <a:t>Redlining</a:t>
            </a:r>
          </a:p>
        </p:txBody>
      </p:sp>
      <p:pic>
        <p:nvPicPr>
          <p:cNvPr id="1026" name="Picture 2" descr="https://www.northpennlegal.org/sites/www.northpennlegal.org/files/Redlining%20-%20200x2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5401" y="3600422"/>
            <a:ext cx="3185939" cy="318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39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we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From computer scientists / engineers’ point of view</a:t>
            </a:r>
            <a:r>
              <a:rPr lang="mr-IN" dirty="0"/>
              <a:t>…</a:t>
            </a:r>
            <a:r>
              <a:rPr lang="en-US" dirty="0"/>
              <a:t>.</a:t>
            </a:r>
          </a:p>
          <a:p>
            <a:r>
              <a:rPr lang="en-US" dirty="0"/>
              <a:t>Give me an operational definition of fairness, I’ll implement a system that satisfy it!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 should we define fairness? </a:t>
            </a:r>
          </a:p>
          <a:p>
            <a:r>
              <a:rPr lang="en-US" dirty="0"/>
              <a:t>Is it even possible to define a universal fairness notion?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10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Lecture: Group Fairness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social groups defined by </a:t>
            </a:r>
            <a:r>
              <a:rPr lang="en-US" dirty="0">
                <a:solidFill>
                  <a:schemeClr val="accent1"/>
                </a:solidFill>
              </a:rPr>
              <a:t>sensitive attributes</a:t>
            </a:r>
            <a:r>
              <a:rPr lang="en-US" dirty="0"/>
              <a:t>, such as gender, race, sexual orientation, etc.</a:t>
            </a:r>
          </a:p>
          <a:p>
            <a:endParaRPr lang="en-US" dirty="0"/>
          </a:p>
          <a:p>
            <a:r>
              <a:rPr lang="en-US" dirty="0"/>
              <a:t>If we believe a decision shouldn’t be depending on these sensitive attributes, then we want the </a:t>
            </a:r>
            <a:r>
              <a:rPr lang="en-US" dirty="0">
                <a:solidFill>
                  <a:schemeClr val="accent1"/>
                </a:solidFill>
              </a:rPr>
              <a:t>outcome</a:t>
            </a:r>
            <a:r>
              <a:rPr lang="en-US" dirty="0"/>
              <a:t> for different groups to be similar.</a:t>
            </a:r>
          </a:p>
        </p:txBody>
      </p:sp>
    </p:spTree>
    <p:extLst>
      <p:ext uri="{BB962C8B-B14F-4D97-AF65-F5344CB8AC3E}">
        <p14:creationId xmlns:p14="http://schemas.microsoft.com/office/powerpoint/2010/main" val="122482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38349</TotalTime>
  <Words>689</Words>
  <Application>Microsoft Macintosh PowerPoint</Application>
  <PresentationFormat>Widescreen</PresentationFormat>
  <Paragraphs>117</Paragraphs>
  <Slides>21</Slides>
  <Notes>6</Notes>
  <HiddenSlides>3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Office Theme</vt:lpstr>
      <vt:lpstr>1_Office Theme</vt:lpstr>
      <vt:lpstr>Custom Design</vt:lpstr>
      <vt:lpstr>Logistics</vt:lpstr>
      <vt:lpstr>Lecture 18 Fairness in AI</vt:lpstr>
      <vt:lpstr>PowerPoint Presentation</vt:lpstr>
      <vt:lpstr>PowerPoint Presentation</vt:lpstr>
      <vt:lpstr>PowerPoint Presentation</vt:lpstr>
      <vt:lpstr>PowerPoint Presentation</vt:lpstr>
      <vt:lpstr>Example: Loan Applications</vt:lpstr>
      <vt:lpstr>What should we do?</vt:lpstr>
      <vt:lpstr>This Lecture: Group Fairness</vt:lpstr>
      <vt:lpstr>Probation Decisions</vt:lpstr>
      <vt:lpstr>Controversy and Debates</vt:lpstr>
      <vt:lpstr>Controversy and Debates</vt:lpstr>
      <vt:lpstr>PowerPoint Presentation</vt:lpstr>
      <vt:lpstr>There are more definitions of fairness</vt:lpstr>
      <vt:lpstr>There are more possible definitions of fairness</vt:lpstr>
      <vt:lpstr>Individual Fairness</vt:lpstr>
      <vt:lpstr>Individual Fairness</vt:lpstr>
      <vt:lpstr>Counterfactual Fairness</vt:lpstr>
      <vt:lpstr>Procedural Fairness (Procedural Justice)</vt:lpstr>
      <vt:lpstr>Representation </vt:lpstr>
      <vt:lpstr>Take-Aways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4362</cp:revision>
  <cp:lastPrinted>2019-11-04T21:16:07Z</cp:lastPrinted>
  <dcterms:created xsi:type="dcterms:W3CDTF">2017-08-24T15:35:37Z</dcterms:created>
  <dcterms:modified xsi:type="dcterms:W3CDTF">2022-10-29T20:32:36Z</dcterms:modified>
</cp:coreProperties>
</file>